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468" r:id="rId4"/>
    <p:sldId id="284" r:id="rId5"/>
    <p:sldId id="256" r:id="rId6"/>
    <p:sldId id="277" r:id="rId7"/>
    <p:sldId id="301" r:id="rId8"/>
    <p:sldId id="295" r:id="rId9"/>
    <p:sldId id="296" r:id="rId10"/>
    <p:sldId id="302" r:id="rId11"/>
    <p:sldId id="299" r:id="rId12"/>
    <p:sldId id="289" r:id="rId13"/>
    <p:sldId id="290" r:id="rId14"/>
    <p:sldId id="292" r:id="rId15"/>
    <p:sldId id="293" r:id="rId16"/>
    <p:sldId id="294" r:id="rId17"/>
    <p:sldId id="298" r:id="rId18"/>
    <p:sldId id="297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F7F7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6DF9-F0A8-42C4-8073-753FE7A813F5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118-C42D-41FE-A410-D319179E40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3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4F784-E7CF-4D9F-9813-28E73D784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8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 Neutr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FA69E-4363-4656-84E5-7A69020B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298" y="1122363"/>
            <a:ext cx="11417487" cy="2387600"/>
          </a:xfrm>
        </p:spPr>
        <p:txBody>
          <a:bodyPr anchor="b"/>
          <a:lstStyle>
            <a:lvl1pPr algn="ctr">
              <a:defRPr sz="6000" b="1" i="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C4C830-261C-40A2-BB82-9E53C228F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299" y="3602038"/>
            <a:ext cx="1141748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B215C0-A4EE-4FB0-9149-4D402527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04" y="6356350"/>
            <a:ext cx="863354" cy="252000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5212B-BCA7-414B-BA50-6B493332B9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B90C1F-CAFB-4EB9-A3F4-598CC977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102" y="6356350"/>
            <a:ext cx="4114800" cy="252000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Seminar 5 February 2019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4F6B3F-96E0-4E2D-9903-33CCF61C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846" y="6354228"/>
            <a:ext cx="468281" cy="2519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83224-BE91-4DBF-A38E-7035D1FD6AC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6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i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AB974-9855-4C13-8FBD-A2EB3C46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22F4A-45A1-4C40-8C29-705A2252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98" y="1825625"/>
            <a:ext cx="11417488" cy="3931363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2CB215C0-A4EE-4FB0-9149-4D402527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04" y="6356350"/>
            <a:ext cx="863354" cy="252000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922-636F-4641-B5F9-61301D4BBBA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2BB90C1F-CAFB-4EB9-A3F4-598CC977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102" y="6356350"/>
            <a:ext cx="4114800" cy="252000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Seminar 5 February 2019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454F6B3F-96E0-4E2D-9903-33CCF61C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846" y="6354228"/>
            <a:ext cx="468281" cy="2519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83224-BE91-4DBF-A38E-7035D1FD6AC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4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CB215C0-A4EE-4FB0-9149-4D402527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04" y="6356350"/>
            <a:ext cx="863354" cy="252000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F518-589F-4C45-856F-F6332C8EFD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BB90C1F-CAFB-4EB9-A3F4-598CC977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102" y="6356350"/>
            <a:ext cx="4114800" cy="252000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Seminar 5 February 2019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54F6B3F-96E0-4E2D-9903-33CCF61C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846" y="6354228"/>
            <a:ext cx="468281" cy="2519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83224-BE91-4DBF-A38E-7035D1FD6AC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6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D866C1-4E9C-4454-8F4E-0315868D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98" y="365125"/>
            <a:ext cx="114174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5793D2-6AA9-44BC-BD65-A55B1F62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298" y="1825625"/>
            <a:ext cx="11417488" cy="408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3DB064-3FF5-48FA-8CC6-7E058A9E0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62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0F9466-BDBA-954C-A74F-79B597C30C92}" type="datetime1">
              <a:rPr lang="en-US" smtClean="0"/>
              <a:t>10/19/2021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4F809F-9DBE-40D6-A1C6-83D124784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BE"/>
              <a:t>Seminar 5 February 2019</a:t>
            </a:r>
            <a:endParaRPr lang="nl-BE" dirty="0"/>
          </a:p>
        </p:txBody>
      </p:sp>
      <p:pic>
        <p:nvPicPr>
          <p:cNvPr id="9" name="Afbeelding 8" descr="VLIR_PPT_BACKGROUND_0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vhumbeeck@serv.be" TargetMode="External"/><Relationship Id="rId2" Type="http://schemas.openxmlformats.org/officeDocument/2006/relationships/hyperlink" Target="mailto:koen.verlaeckt@vlir.be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8" y="5596524"/>
            <a:ext cx="3979657" cy="86966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0" y="1777818"/>
            <a:ext cx="121920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Impact of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Social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Sciences,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Humanities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and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Arts Conference </a:t>
            </a:r>
          </a:p>
          <a:p>
            <a:pPr lvl="0" algn="ctr"/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The Parallel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Session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on:  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lang="en-US" sz="4800" b="1" dirty="0">
                <a:solidFill>
                  <a:srgbClr val="820000"/>
                </a:solidFill>
                <a:latin typeface="Garamond" panose="02020404030301010803" pitchFamily="18" charset="0"/>
              </a:rPr>
              <a:t>Collaboration to Understand Needs and Challenges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91711" y="4988201"/>
            <a:ext cx="7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14 October, 2021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7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80F9F2-AED7-4C8B-AFB2-325A7C73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34D5DB-B103-49AF-8035-7C38667D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0E05EF-0029-4467-B433-F79FEF65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ECD58F25-26C6-4A92-8A1E-2610A6444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3" t="15680" r="32748" b="5280"/>
          <a:stretch/>
        </p:blipFill>
        <p:spPr>
          <a:xfrm>
            <a:off x="3349117" y="506356"/>
            <a:ext cx="5174643" cy="58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Recommendations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Availability of high-quality data</a:t>
            </a:r>
          </a:p>
          <a:p>
            <a:r>
              <a:rPr lang="en-US" dirty="0"/>
              <a:t>Findability and disclosure of data</a:t>
            </a:r>
          </a:p>
          <a:p>
            <a:r>
              <a:rPr lang="en-US" dirty="0"/>
              <a:t>User-friendliness and ethical handling of data</a:t>
            </a:r>
          </a:p>
          <a:p>
            <a:r>
              <a:rPr lang="en-US" dirty="0"/>
              <a:t>Mindset and governance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B215C0-A4EE-4FB0-9149-4D402527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 anchor="b" anchorCtr="0"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B90C1F-CAFB-4EB9-A3F4-598CC977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4F6B3F-96E0-4E2D-9903-33CCF61C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92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Availability of high-</a:t>
            </a:r>
            <a:r>
              <a:rPr lang="nl-BE" dirty="0" err="1"/>
              <a:t>quality</a:t>
            </a:r>
            <a:r>
              <a:rPr lang="nl-BE" dirty="0"/>
              <a:t>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Put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mechanisms</a:t>
            </a:r>
            <a:r>
              <a:rPr lang="nl-BE" dirty="0"/>
              <a:t> in </a:t>
            </a:r>
            <a:r>
              <a:rPr lang="nl-BE" dirty="0" err="1"/>
              <a:t>place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detect</a:t>
            </a:r>
            <a:r>
              <a:rPr lang="nl-BE" dirty="0"/>
              <a:t> data </a:t>
            </a:r>
            <a:r>
              <a:rPr lang="nl-BE" dirty="0" err="1"/>
              <a:t>needs</a:t>
            </a:r>
            <a:r>
              <a:rPr lang="nl-BE" dirty="0"/>
              <a:t>, data </a:t>
            </a:r>
            <a:r>
              <a:rPr lang="nl-BE" dirty="0" err="1"/>
              <a:t>gaps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data </a:t>
            </a:r>
            <a:r>
              <a:rPr lang="nl-BE" dirty="0" err="1"/>
              <a:t>errors</a:t>
            </a:r>
            <a:endParaRPr lang="nl-BE" dirty="0"/>
          </a:p>
          <a:p>
            <a:r>
              <a:rPr lang="nl-BE" dirty="0" err="1"/>
              <a:t>Assign</a:t>
            </a:r>
            <a:r>
              <a:rPr lang="nl-BE" dirty="0"/>
              <a:t> </a:t>
            </a:r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dirty="0" err="1"/>
              <a:t>responsibilities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document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maintain</a:t>
            </a:r>
            <a:r>
              <a:rPr lang="nl-BE" dirty="0"/>
              <a:t> data </a:t>
            </a:r>
          </a:p>
          <a:p>
            <a:r>
              <a:rPr lang="nl-BE" dirty="0" err="1"/>
              <a:t>Apply</a:t>
            </a:r>
            <a:r>
              <a:rPr lang="nl-BE" dirty="0"/>
              <a:t> </a:t>
            </a:r>
            <a:r>
              <a:rPr lang="nl-BE" dirty="0" err="1"/>
              <a:t>existing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validated</a:t>
            </a:r>
            <a:r>
              <a:rPr lang="nl-BE" dirty="0"/>
              <a:t> data </a:t>
            </a:r>
            <a:r>
              <a:rPr lang="nl-BE" dirty="0" err="1"/>
              <a:t>standards</a:t>
            </a:r>
            <a:endParaRPr lang="nl-BE" dirty="0"/>
          </a:p>
          <a:p>
            <a:r>
              <a:rPr lang="nl-BE" dirty="0" err="1"/>
              <a:t>Develop</a:t>
            </a:r>
            <a:r>
              <a:rPr lang="nl-BE" dirty="0"/>
              <a:t> a </a:t>
            </a:r>
            <a:r>
              <a:rPr lang="nl-BE" dirty="0" err="1"/>
              <a:t>strategy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generates</a:t>
            </a:r>
            <a:r>
              <a:rPr lang="nl-BE" dirty="0"/>
              <a:t> high-</a:t>
            </a:r>
            <a:r>
              <a:rPr lang="nl-BE" dirty="0" err="1"/>
              <a:t>quality</a:t>
            </a:r>
            <a:r>
              <a:rPr lang="nl-BE" dirty="0"/>
              <a:t> data</a:t>
            </a:r>
          </a:p>
          <a:p>
            <a:r>
              <a:rPr lang="nl-BE" dirty="0" err="1"/>
              <a:t>Avoid</a:t>
            </a:r>
            <a:r>
              <a:rPr lang="nl-BE" dirty="0"/>
              <a:t> case-</a:t>
            </a:r>
            <a:r>
              <a:rPr lang="nl-BE" dirty="0" err="1"/>
              <a:t>by</a:t>
            </a:r>
            <a:r>
              <a:rPr lang="nl-BE" dirty="0"/>
              <a:t>-case </a:t>
            </a:r>
            <a:r>
              <a:rPr lang="nl-BE" dirty="0" err="1"/>
              <a:t>applications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grant</a:t>
            </a:r>
            <a:r>
              <a:rPr lang="nl-BE" dirty="0"/>
              <a:t> access </a:t>
            </a:r>
            <a:r>
              <a:rPr lang="nl-BE" dirty="0" err="1"/>
              <a:t>by</a:t>
            </a:r>
            <a:r>
              <a:rPr lang="nl-BE" dirty="0"/>
              <a:t> default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recognised</a:t>
            </a:r>
            <a:r>
              <a:rPr lang="nl-BE" dirty="0"/>
              <a:t> </a:t>
            </a:r>
            <a:r>
              <a:rPr lang="nl-BE" dirty="0" err="1"/>
              <a:t>centres</a:t>
            </a:r>
            <a:r>
              <a:rPr lang="nl-BE" dirty="0"/>
              <a:t> of excellence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050" name="Picture 2" descr="What is FAIR? | INCF">
            <a:extLst>
              <a:ext uri="{FF2B5EF4-FFF2-40B4-BE49-F238E27FC236}">
                <a16:creationId xmlns:a16="http://schemas.microsoft.com/office/drawing/2014/main" id="{F3FB4313-FE06-4FA7-9121-914CE25E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28" y="224150"/>
            <a:ext cx="3753458" cy="16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3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Findability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disclosure</a:t>
            </a:r>
            <a:r>
              <a:rPr lang="nl-BE" dirty="0"/>
              <a:t> of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Put a </a:t>
            </a:r>
            <a:r>
              <a:rPr lang="nl-BE" dirty="0" err="1"/>
              <a:t>Flemish</a:t>
            </a:r>
            <a:r>
              <a:rPr lang="nl-BE" dirty="0"/>
              <a:t> data warehouse in </a:t>
            </a:r>
            <a:r>
              <a:rPr lang="nl-BE" dirty="0" err="1"/>
              <a:t>place</a:t>
            </a:r>
            <a:r>
              <a:rPr lang="nl-BE" dirty="0"/>
              <a:t>. Focus on high </a:t>
            </a:r>
            <a:r>
              <a:rPr lang="nl-BE" dirty="0" err="1"/>
              <a:t>value</a:t>
            </a:r>
            <a:r>
              <a:rPr lang="nl-BE" dirty="0"/>
              <a:t> datasets</a:t>
            </a:r>
          </a:p>
          <a:p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conceive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warehouse as a </a:t>
            </a:r>
            <a:r>
              <a:rPr lang="nl-BE" dirty="0" err="1"/>
              <a:t>repository</a:t>
            </a:r>
            <a:r>
              <a:rPr lang="nl-BE" dirty="0"/>
              <a:t>, but as a meta database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refers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high </a:t>
            </a:r>
            <a:r>
              <a:rPr lang="nl-BE" dirty="0" err="1"/>
              <a:t>quality</a:t>
            </a:r>
            <a:r>
              <a:rPr lang="nl-BE" dirty="0"/>
              <a:t> data sets. </a:t>
            </a:r>
            <a:r>
              <a:rPr lang="nl-BE" dirty="0" err="1"/>
              <a:t>Stimulate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actors, </a:t>
            </a:r>
            <a:r>
              <a:rPr lang="nl-BE" dirty="0" err="1"/>
              <a:t>such</a:t>
            </a:r>
            <a:r>
              <a:rPr lang="nl-BE" dirty="0"/>
              <a:t> as </a:t>
            </a:r>
            <a:r>
              <a:rPr lang="nl-BE" dirty="0" err="1"/>
              <a:t>universities</a:t>
            </a:r>
            <a:r>
              <a:rPr lang="nl-BE" dirty="0"/>
              <a:t>, </a:t>
            </a:r>
            <a:r>
              <a:rPr lang="nl-BE" dirty="0" err="1"/>
              <a:t>to</a:t>
            </a:r>
            <a:r>
              <a:rPr lang="nl-BE" dirty="0"/>
              <a:t> act as data </a:t>
            </a:r>
            <a:r>
              <a:rPr lang="nl-BE" dirty="0" err="1"/>
              <a:t>custodians</a:t>
            </a:r>
            <a:endParaRPr lang="nl-BE" dirty="0"/>
          </a:p>
          <a:p>
            <a:r>
              <a:rPr lang="nl-BE" dirty="0"/>
              <a:t>Go </a:t>
            </a:r>
            <a:r>
              <a:rPr lang="nl-BE" dirty="0" err="1"/>
              <a:t>beyond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disclosure</a:t>
            </a:r>
            <a:r>
              <a:rPr lang="nl-BE" dirty="0"/>
              <a:t> of </a:t>
            </a:r>
            <a:r>
              <a:rPr lang="nl-BE" dirty="0" err="1"/>
              <a:t>raw</a:t>
            </a:r>
            <a:r>
              <a:rPr lang="nl-BE" dirty="0"/>
              <a:t> data. </a:t>
            </a:r>
            <a:r>
              <a:rPr lang="nl-BE" dirty="0" err="1"/>
              <a:t>Government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build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own</a:t>
            </a:r>
            <a:r>
              <a:rPr lang="nl-BE" dirty="0"/>
              <a:t> data </a:t>
            </a:r>
            <a:r>
              <a:rPr lang="nl-BE" dirty="0" err="1"/>
              <a:t>infrastructure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83224-BE91-4DBF-A38E-7035D1FD6AC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26" name="Picture 2" descr="Findability and Web Design: Users Aren&amp;#39;t Visiting Your Site to Play Hide  and Seek | Interaction Design Foundation (IxDF)">
            <a:extLst>
              <a:ext uri="{FF2B5EF4-FFF2-40B4-BE49-F238E27FC236}">
                <a16:creationId xmlns:a16="http://schemas.microsoft.com/office/drawing/2014/main" id="{EE31A7A9-4ED2-480D-B8BE-121C4C3C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225" y="540890"/>
            <a:ext cx="1832043" cy="11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2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User-</a:t>
            </a:r>
            <a:r>
              <a:rPr lang="nl-BE" dirty="0" err="1"/>
              <a:t>friendliness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ethical</a:t>
            </a:r>
            <a:r>
              <a:rPr lang="nl-BE" dirty="0"/>
              <a:t> handling of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Privacy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protected</a:t>
            </a:r>
            <a:r>
              <a:rPr lang="nl-BE" dirty="0"/>
              <a:t>, but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legal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become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impediment </a:t>
            </a:r>
          </a:p>
          <a:p>
            <a:r>
              <a:rPr lang="nl-BE" dirty="0" err="1"/>
              <a:t>Simplify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shorten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procedures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obtain</a:t>
            </a:r>
            <a:r>
              <a:rPr lang="nl-BE" dirty="0"/>
              <a:t> data </a:t>
            </a:r>
            <a:r>
              <a:rPr lang="nl-BE" dirty="0" err="1"/>
              <a:t>for</a:t>
            </a:r>
            <a:r>
              <a:rPr lang="nl-BE" dirty="0"/>
              <a:t> research </a:t>
            </a:r>
            <a:r>
              <a:rPr lang="nl-BE" dirty="0" err="1"/>
              <a:t>purposes</a:t>
            </a:r>
            <a:endParaRPr lang="nl-BE" dirty="0"/>
          </a:p>
          <a:p>
            <a:r>
              <a:rPr lang="nl-BE" dirty="0"/>
              <a:t>Ensure </a:t>
            </a:r>
            <a:r>
              <a:rPr lang="nl-BE" dirty="0" err="1"/>
              <a:t>ethical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of data (</a:t>
            </a:r>
            <a:r>
              <a:rPr lang="nl-BE" dirty="0" err="1"/>
              <a:t>self-regulatory</a:t>
            </a:r>
            <a:r>
              <a:rPr lang="nl-BE" dirty="0"/>
              <a:t> code of </a:t>
            </a:r>
            <a:r>
              <a:rPr lang="nl-BE" dirty="0" err="1"/>
              <a:t>conduct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responsible</a:t>
            </a:r>
            <a:r>
              <a:rPr lang="nl-BE" dirty="0"/>
              <a:t> data management; Berlin </a:t>
            </a:r>
            <a:r>
              <a:rPr lang="nl-BE" dirty="0" err="1"/>
              <a:t>Declaration</a:t>
            </a:r>
            <a:r>
              <a:rPr lang="nl-BE" dirty="0"/>
              <a:t> on e-</a:t>
            </a:r>
            <a:r>
              <a:rPr lang="nl-BE" dirty="0" err="1"/>
              <a:t>inclusion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C5613EA-BC79-4A0D-B99F-3E9DCF79C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3" t="26621" r="20931" b="11490"/>
          <a:stretch/>
        </p:blipFill>
        <p:spPr>
          <a:xfrm>
            <a:off x="3211763" y="4136994"/>
            <a:ext cx="1955260" cy="19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Mindset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governance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 </a:t>
            </a:r>
            <a:r>
              <a:rPr lang="nl-BE" dirty="0" err="1"/>
              <a:t>need</a:t>
            </a:r>
            <a:r>
              <a:rPr lang="nl-BE" dirty="0"/>
              <a:t> a shift </a:t>
            </a:r>
            <a:r>
              <a:rPr lang="nl-BE" dirty="0" err="1"/>
              <a:t>from</a:t>
            </a:r>
            <a:r>
              <a:rPr lang="nl-BE" dirty="0"/>
              <a:t> “data is power” </a:t>
            </a:r>
            <a:r>
              <a:rPr lang="nl-BE" dirty="0" err="1"/>
              <a:t>to</a:t>
            </a:r>
            <a:r>
              <a:rPr lang="nl-BE" dirty="0"/>
              <a:t> “data-</a:t>
            </a:r>
            <a:r>
              <a:rPr lang="nl-BE" dirty="0" err="1"/>
              <a:t>sharing</a:t>
            </a:r>
            <a:r>
              <a:rPr lang="nl-BE" dirty="0"/>
              <a:t> is even more power”</a:t>
            </a:r>
          </a:p>
          <a:p>
            <a:r>
              <a:rPr lang="nl-BE" dirty="0" err="1"/>
              <a:t>Gather</a:t>
            </a:r>
            <a:r>
              <a:rPr lang="nl-BE" dirty="0"/>
              <a:t> data on </a:t>
            </a:r>
            <a:r>
              <a:rPr lang="nl-BE" dirty="0" err="1"/>
              <a:t>the</a:t>
            </a:r>
            <a:r>
              <a:rPr lang="nl-BE" dirty="0"/>
              <a:t> basis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only-once-principle</a:t>
            </a:r>
            <a:endParaRPr lang="nl-BE" dirty="0"/>
          </a:p>
          <a:p>
            <a:r>
              <a:rPr lang="nl-BE" dirty="0" err="1"/>
              <a:t>Establish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adequate data </a:t>
            </a:r>
            <a:r>
              <a:rPr lang="nl-BE" dirty="0" err="1"/>
              <a:t>governance</a:t>
            </a:r>
            <a:r>
              <a:rPr lang="nl-BE" dirty="0"/>
              <a:t> </a:t>
            </a:r>
            <a:r>
              <a:rPr lang="nl-BE" dirty="0" err="1"/>
              <a:t>structure</a:t>
            </a:r>
            <a:r>
              <a:rPr lang="nl-BE" dirty="0"/>
              <a:t> in </a:t>
            </a:r>
            <a:r>
              <a:rPr lang="nl-BE" dirty="0" err="1"/>
              <a:t>consultation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stakeholders</a:t>
            </a:r>
          </a:p>
          <a:p>
            <a:r>
              <a:rPr lang="nl-BE" dirty="0" err="1"/>
              <a:t>Invest</a:t>
            </a:r>
            <a:r>
              <a:rPr lang="nl-BE" dirty="0"/>
              <a:t> in data </a:t>
            </a:r>
            <a:r>
              <a:rPr lang="nl-BE" dirty="0" err="1"/>
              <a:t>literacy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074" name="Picture 2" descr="Data Sharing – A Vital Part Of EORTC's Remit 2021 - EORTC : EORTC">
            <a:extLst>
              <a:ext uri="{FF2B5EF4-FFF2-40B4-BE49-F238E27FC236}">
                <a16:creationId xmlns:a16="http://schemas.microsoft.com/office/drawing/2014/main" id="{D9C0A08B-97B6-4BA0-B298-26AA4FF9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4" y="4510800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2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Next steps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Set up a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dialogue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government</a:t>
            </a:r>
            <a:r>
              <a:rPr lang="nl-BE" dirty="0"/>
              <a:t>, </a:t>
            </a:r>
            <a:r>
              <a:rPr lang="nl-BE" dirty="0" err="1"/>
              <a:t>scientists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stakeholders</a:t>
            </a:r>
          </a:p>
          <a:p>
            <a:r>
              <a:rPr lang="nl-BE" dirty="0"/>
              <a:t>Present </a:t>
            </a:r>
            <a:r>
              <a:rPr lang="nl-BE" dirty="0" err="1"/>
              <a:t>the</a:t>
            </a:r>
            <a:r>
              <a:rPr lang="nl-BE" dirty="0"/>
              <a:t> report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political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administrative</a:t>
            </a:r>
            <a:r>
              <a:rPr lang="nl-BE" dirty="0"/>
              <a:t> stakeholders</a:t>
            </a:r>
          </a:p>
          <a:p>
            <a:r>
              <a:rPr lang="nl-BE" dirty="0"/>
              <a:t>Present </a:t>
            </a:r>
            <a:r>
              <a:rPr lang="nl-BE" dirty="0" err="1"/>
              <a:t>the</a:t>
            </a:r>
            <a:r>
              <a:rPr lang="nl-BE" dirty="0"/>
              <a:t> report on </a:t>
            </a:r>
            <a:r>
              <a:rPr lang="nl-BE" dirty="0" err="1"/>
              <a:t>academic</a:t>
            </a:r>
            <a:r>
              <a:rPr lang="nl-BE" dirty="0"/>
              <a:t> fora</a:t>
            </a:r>
          </a:p>
          <a:p>
            <a:r>
              <a:rPr lang="nl-BE" dirty="0" err="1"/>
              <a:t>Discuss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recommendations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levels of </a:t>
            </a:r>
            <a:r>
              <a:rPr lang="nl-BE" dirty="0" err="1"/>
              <a:t>government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45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Koen Verlaeckt: </a:t>
            </a:r>
            <a:r>
              <a:rPr lang="nl-BE" dirty="0">
                <a:hlinkClick r:id="rId2"/>
              </a:rPr>
              <a:t>koen.verlaeckt@vlir.be</a:t>
            </a:r>
            <a:endParaRPr lang="nl-BE" dirty="0"/>
          </a:p>
          <a:p>
            <a:r>
              <a:rPr lang="nl-BE" dirty="0"/>
              <a:t>Peter Van Humbeeck: </a:t>
            </a:r>
            <a:r>
              <a:rPr lang="nl-BE" dirty="0">
                <a:hlinkClick r:id="rId3"/>
              </a:rPr>
              <a:t>pvhumbeeck@serv.be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75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Thank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you</a:t>
            </a:r>
            <a:r>
              <a:rPr lang="nl-NL" sz="6500" b="1">
                <a:solidFill>
                  <a:srgbClr val="820000"/>
                </a:solidFill>
                <a:latin typeface="Garamond" panose="02020404030301010803" pitchFamily="18" charset="0"/>
              </a:rPr>
              <a:t>!</a:t>
            </a: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endParaRPr lang="nl-NL" sz="65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C38E7DD1-D9CD-47CA-A8DD-E0460029BF1C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#SSHA21</a:t>
            </a: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30182973-CCC1-4A3F-8D83-30B396AE4AEB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Social Sciences, Humanities and Arts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13-15 October,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59729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D25E369-C5AE-4ABA-9CCF-2CF83B8DD8A4}"/>
              </a:ext>
            </a:extLst>
          </p:cNvPr>
          <p:cNvCxnSpPr>
            <a:cxnSpLocks/>
          </p:cNvCxnSpPr>
          <p:nvPr/>
        </p:nvCxnSpPr>
        <p:spPr>
          <a:xfrm flipH="1">
            <a:off x="4200046" y="1424093"/>
            <a:ext cx="1" cy="5338108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04D618C-8DC1-4E70-964C-A4D2BDC6C87E}"/>
              </a:ext>
            </a:extLst>
          </p:cNvPr>
          <p:cNvSpPr txBox="1">
            <a:spLocks/>
          </p:cNvSpPr>
          <p:nvPr/>
        </p:nvSpPr>
        <p:spPr>
          <a:xfrm>
            <a:off x="159535" y="1868277"/>
            <a:ext cx="3877903" cy="157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err="1">
                <a:latin typeface="Garamond" panose="02020404030301010803" pitchFamily="18" charset="0"/>
              </a:rPr>
              <a:t>Overview</a:t>
            </a:r>
            <a:r>
              <a:rPr lang="nl-NL" sz="3200" dirty="0">
                <a:latin typeface="Garamond" panose="02020404030301010803" pitchFamily="18" charset="0"/>
              </a:rPr>
              <a:t> of </a:t>
            </a:r>
            <a:r>
              <a:rPr lang="nl-NL" sz="3200" dirty="0" err="1">
                <a:latin typeface="Garamond" panose="02020404030301010803" pitchFamily="18" charset="0"/>
              </a:rPr>
              <a:t>the</a:t>
            </a:r>
            <a:r>
              <a:rPr lang="nl-NL" sz="3200" dirty="0">
                <a:latin typeface="Garamond" panose="02020404030301010803" pitchFamily="18" charset="0"/>
              </a:rPr>
              <a:t> Speakers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471658-A8A7-4BE1-8395-B84ED09C585E}"/>
              </a:ext>
            </a:extLst>
          </p:cNvPr>
          <p:cNvSpPr txBox="1">
            <a:spLocks/>
          </p:cNvSpPr>
          <p:nvPr/>
        </p:nvSpPr>
        <p:spPr>
          <a:xfrm>
            <a:off x="4284884" y="1563385"/>
            <a:ext cx="7602326" cy="5840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 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Fanny </a:t>
            </a:r>
            <a:r>
              <a:rPr lang="en-AU" sz="1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Sbaraglia</a:t>
            </a: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 (Chair): Researcher at the </a:t>
            </a:r>
            <a:r>
              <a:rPr lang="en-AU" sz="1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Center</a:t>
            </a: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 for the Study of Politics (CEVIPOL), Scientific Advisor to the Policy Lab, </a:t>
            </a:r>
            <a:r>
              <a:rPr lang="en-AU" sz="1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Université</a:t>
            </a: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 Libre de </a:t>
            </a:r>
            <a:r>
              <a:rPr lang="en-AU" sz="1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Bruxelles</a:t>
            </a:r>
            <a:endParaRPr lang="en-AU" sz="18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AU" sz="18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Koen Verlaeckt: Secretary-General, </a:t>
            </a:r>
            <a:r>
              <a:rPr lang="en-AU" sz="1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Vlaamse</a:t>
            </a: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en-AU" sz="1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Interuniversitaire</a:t>
            </a: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en-AU" sz="1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Raad</a:t>
            </a:r>
            <a:r>
              <a:rPr lang="en-AU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 (VLIR), Belgium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AU" sz="18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AU" sz="18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AU" sz="14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700" b="1" dirty="0">
              <a:solidFill>
                <a:prstClr val="white">
                  <a:lumMod val="50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kstvak 5">
            <a:extLst>
              <a:ext uri="{FF2B5EF4-FFF2-40B4-BE49-F238E27FC236}">
                <a16:creationId xmlns:a16="http://schemas.microsoft.com/office/drawing/2014/main" id="{70E62050-A28B-4126-8D0F-059115A45AA4}"/>
              </a:ext>
            </a:extLst>
          </p:cNvPr>
          <p:cNvSpPr txBox="1">
            <a:spLocks/>
          </p:cNvSpPr>
          <p:nvPr/>
        </p:nvSpPr>
        <p:spPr>
          <a:xfrm>
            <a:off x="4521200" y="120802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Social Sciences, Humanities and Arts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13-15 October,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kstvak 14">
            <a:extLst>
              <a:ext uri="{FF2B5EF4-FFF2-40B4-BE49-F238E27FC236}">
                <a16:creationId xmlns:a16="http://schemas.microsoft.com/office/drawing/2014/main" id="{1185129F-A4DB-4302-A212-19D3111E1A32}"/>
              </a:ext>
            </a:extLst>
          </p:cNvPr>
          <p:cNvSpPr txBox="1"/>
          <p:nvPr/>
        </p:nvSpPr>
        <p:spPr>
          <a:xfrm>
            <a:off x="9620834" y="6234477"/>
            <a:ext cx="24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#SSHA21</a:t>
            </a:r>
          </a:p>
          <a:p>
            <a:pPr algn="r"/>
            <a:endParaRPr lang="nl-NL" sz="2400" b="1" dirty="0"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1743-BE5D-44FC-8A0F-4602AF6E2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20" y="3133762"/>
            <a:ext cx="1998416" cy="28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nl-NL" sz="3300" b="1" dirty="0">
                <a:solidFill>
                  <a:srgbClr val="820000"/>
                </a:solidFill>
                <a:latin typeface="Garamond" panose="02020404030301010803" pitchFamily="18" charset="0"/>
              </a:rPr>
              <a:t>Koen Verlaeckt</a:t>
            </a:r>
          </a:p>
          <a:p>
            <a:pPr algn="ctr">
              <a:spcAft>
                <a:spcPts val="1800"/>
              </a:spcAft>
            </a:pPr>
            <a:r>
              <a:rPr lang="nl-NL" sz="2500" i="1" dirty="0" err="1">
                <a:latin typeface="Garamond" panose="02020404030301010803" pitchFamily="18" charset="0"/>
              </a:rPr>
              <a:t>Secretary</a:t>
            </a:r>
            <a:r>
              <a:rPr lang="nl-NL" sz="2500" i="1" dirty="0">
                <a:latin typeface="Garamond" panose="02020404030301010803" pitchFamily="18" charset="0"/>
              </a:rPr>
              <a:t>-General, Vlaamse Interuniversitaire Raad (VLIR), Belgium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#SSHA21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Social Sciences, Humanities and Arts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13-15 October, 2021</a:t>
            </a:r>
          </a:p>
        </p:txBody>
      </p:sp>
    </p:spTree>
    <p:extLst>
      <p:ext uri="{BB962C8B-B14F-4D97-AF65-F5344CB8AC3E}">
        <p14:creationId xmlns:p14="http://schemas.microsoft.com/office/powerpoint/2010/main" val="12731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00118-60B3-4175-8E40-84AF27390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298" y="1122363"/>
            <a:ext cx="11417487" cy="1655762"/>
          </a:xfrm>
        </p:spPr>
        <p:txBody>
          <a:bodyPr>
            <a:normAutofit/>
          </a:bodyPr>
          <a:lstStyle/>
          <a:p>
            <a:r>
              <a:rPr lang="nl-BE" sz="4400" dirty="0" err="1"/>
              <a:t>Saving</a:t>
            </a:r>
            <a:r>
              <a:rPr lang="nl-BE" sz="4400" dirty="0"/>
              <a:t> </a:t>
            </a:r>
            <a:r>
              <a:rPr lang="nl-BE" sz="4400" dirty="0" err="1"/>
              <a:t>lives</a:t>
            </a:r>
            <a:r>
              <a:rPr lang="nl-BE" sz="4400" dirty="0"/>
              <a:t>, </a:t>
            </a:r>
            <a:r>
              <a:rPr lang="nl-BE" sz="4400" dirty="0" err="1"/>
              <a:t>saving</a:t>
            </a:r>
            <a:r>
              <a:rPr lang="nl-BE" sz="4400" dirty="0"/>
              <a:t> money, </a:t>
            </a:r>
            <a:r>
              <a:rPr lang="nl-BE" sz="4400" dirty="0" err="1"/>
              <a:t>saving</a:t>
            </a:r>
            <a:r>
              <a:rPr lang="nl-BE" sz="4400" dirty="0"/>
              <a:t> time</a:t>
            </a:r>
            <a:endParaRPr lang="nl-BE" sz="44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BA4DBF-62CF-4699-B62D-8A8FC1D9B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299" y="2991775"/>
            <a:ext cx="11417486" cy="2266025"/>
          </a:xfrm>
        </p:spPr>
        <p:txBody>
          <a:bodyPr>
            <a:normAutofit fontScale="92500" lnSpcReduction="10000"/>
          </a:bodyPr>
          <a:lstStyle/>
          <a:p>
            <a:r>
              <a:rPr lang="nl-BE" sz="4100" dirty="0">
                <a:solidFill>
                  <a:schemeClr val="accent6"/>
                </a:solidFill>
              </a:rPr>
              <a:t>An urgent call </a:t>
            </a:r>
            <a:r>
              <a:rPr lang="nl-BE" sz="4100" dirty="0" err="1">
                <a:solidFill>
                  <a:schemeClr val="accent6"/>
                </a:solidFill>
              </a:rPr>
              <a:t>for</a:t>
            </a:r>
            <a:r>
              <a:rPr lang="nl-BE" sz="4100" dirty="0">
                <a:solidFill>
                  <a:schemeClr val="accent6"/>
                </a:solidFill>
              </a:rPr>
              <a:t> </a:t>
            </a:r>
            <a:r>
              <a:rPr lang="nl-BE" sz="4100" dirty="0" err="1">
                <a:solidFill>
                  <a:schemeClr val="accent6"/>
                </a:solidFill>
              </a:rPr>
              <a:t>better</a:t>
            </a:r>
            <a:r>
              <a:rPr lang="nl-BE" sz="4100" dirty="0">
                <a:solidFill>
                  <a:schemeClr val="accent6"/>
                </a:solidFill>
              </a:rPr>
              <a:t> policy data</a:t>
            </a:r>
          </a:p>
          <a:p>
            <a:endParaRPr lang="nl-BE" sz="2600" dirty="0">
              <a:solidFill>
                <a:schemeClr val="accent6"/>
              </a:solidFill>
            </a:endParaRPr>
          </a:p>
          <a:p>
            <a:r>
              <a:rPr lang="nl-BE" sz="2600" dirty="0">
                <a:solidFill>
                  <a:schemeClr val="accent6"/>
                </a:solidFill>
              </a:rPr>
              <a:t>Koen Verlaeckt</a:t>
            </a:r>
          </a:p>
          <a:p>
            <a:r>
              <a:rPr lang="nl-BE" sz="2600" dirty="0" err="1">
                <a:solidFill>
                  <a:schemeClr val="accent6"/>
                </a:solidFill>
              </a:rPr>
              <a:t>Secretary</a:t>
            </a:r>
            <a:r>
              <a:rPr lang="nl-BE" sz="2600" dirty="0">
                <a:solidFill>
                  <a:schemeClr val="accent6"/>
                </a:solidFill>
              </a:rPr>
              <a:t> General</a:t>
            </a:r>
          </a:p>
          <a:p>
            <a:r>
              <a:rPr lang="nl-BE" sz="2600" dirty="0" err="1">
                <a:solidFill>
                  <a:schemeClr val="accent6"/>
                </a:solidFill>
              </a:rPr>
              <a:t>Flemish</a:t>
            </a:r>
            <a:r>
              <a:rPr lang="nl-BE" sz="2600" dirty="0">
                <a:solidFill>
                  <a:schemeClr val="accent6"/>
                </a:solidFill>
              </a:rPr>
              <a:t> </a:t>
            </a:r>
            <a:r>
              <a:rPr lang="nl-BE" sz="2600" dirty="0" err="1">
                <a:solidFill>
                  <a:schemeClr val="accent6"/>
                </a:solidFill>
              </a:rPr>
              <a:t>Interuniversity</a:t>
            </a:r>
            <a:r>
              <a:rPr lang="nl-BE" sz="2600" dirty="0">
                <a:solidFill>
                  <a:schemeClr val="accent6"/>
                </a:solidFill>
              </a:rPr>
              <a:t> Council</a:t>
            </a:r>
          </a:p>
        </p:txBody>
      </p:sp>
    </p:spTree>
    <p:extLst>
      <p:ext uri="{BB962C8B-B14F-4D97-AF65-F5344CB8AC3E}">
        <p14:creationId xmlns:p14="http://schemas.microsoft.com/office/powerpoint/2010/main" val="339514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Context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High-</a:t>
            </a:r>
            <a:r>
              <a:rPr lang="nl-BE" dirty="0" err="1"/>
              <a:t>quality</a:t>
            </a:r>
            <a:r>
              <a:rPr lang="nl-BE" dirty="0"/>
              <a:t> policy data are a </a:t>
            </a:r>
            <a:r>
              <a:rPr lang="nl-BE" dirty="0" err="1"/>
              <a:t>prerequisite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better</a:t>
            </a:r>
            <a:r>
              <a:rPr lang="nl-BE" dirty="0"/>
              <a:t> policy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better</a:t>
            </a:r>
            <a:r>
              <a:rPr lang="nl-BE" dirty="0"/>
              <a:t> policy-</a:t>
            </a:r>
            <a:r>
              <a:rPr lang="nl-BE" dirty="0" err="1"/>
              <a:t>oriented</a:t>
            </a:r>
            <a:r>
              <a:rPr lang="nl-BE" dirty="0"/>
              <a:t> research</a:t>
            </a:r>
          </a:p>
          <a:p>
            <a:r>
              <a:rPr lang="nl-BE" dirty="0" err="1"/>
              <a:t>Lack</a:t>
            </a:r>
            <a:r>
              <a:rPr lang="nl-BE" dirty="0"/>
              <a:t> of data leads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disproportionate</a:t>
            </a:r>
            <a:r>
              <a:rPr lang="nl-BE" dirty="0"/>
              <a:t> policy </a:t>
            </a:r>
            <a:r>
              <a:rPr lang="nl-BE" dirty="0" err="1"/>
              <a:t>decisions</a:t>
            </a:r>
            <a:r>
              <a:rPr lang="nl-BE" dirty="0"/>
              <a:t>, </a:t>
            </a:r>
            <a:r>
              <a:rPr lang="nl-BE" dirty="0" err="1"/>
              <a:t>costing</a:t>
            </a:r>
            <a:r>
              <a:rPr lang="nl-BE" dirty="0"/>
              <a:t> </a:t>
            </a:r>
            <a:r>
              <a:rPr lang="nl-BE" dirty="0" err="1"/>
              <a:t>lives</a:t>
            </a:r>
            <a:r>
              <a:rPr lang="nl-BE" dirty="0"/>
              <a:t>, money </a:t>
            </a:r>
            <a:r>
              <a:rPr lang="nl-BE" dirty="0" err="1"/>
              <a:t>and</a:t>
            </a:r>
            <a:r>
              <a:rPr lang="nl-BE" dirty="0"/>
              <a:t> time</a:t>
            </a:r>
          </a:p>
          <a:p>
            <a:r>
              <a:rPr lang="nl-BE" dirty="0" err="1"/>
              <a:t>Existing</a:t>
            </a:r>
            <a:r>
              <a:rPr lang="nl-BE" dirty="0"/>
              <a:t> data are </a:t>
            </a:r>
            <a:r>
              <a:rPr lang="nl-BE" dirty="0" err="1"/>
              <a:t>fragmented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notoriously</a:t>
            </a:r>
            <a:r>
              <a:rPr lang="nl-BE" dirty="0"/>
              <a:t> </a:t>
            </a:r>
            <a:r>
              <a:rPr lang="nl-BE" dirty="0" err="1"/>
              <a:t>difficult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mine;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existence</a:t>
            </a:r>
            <a:r>
              <a:rPr lang="nl-BE" dirty="0"/>
              <a:t> of different </a:t>
            </a:r>
            <a:r>
              <a:rPr lang="nl-BE" dirty="0" err="1"/>
              <a:t>layers</a:t>
            </a:r>
            <a:r>
              <a:rPr lang="nl-BE" dirty="0"/>
              <a:t> of </a:t>
            </a:r>
            <a:r>
              <a:rPr lang="nl-BE" dirty="0" err="1"/>
              <a:t>government</a:t>
            </a:r>
            <a:r>
              <a:rPr lang="nl-BE" dirty="0"/>
              <a:t> </a:t>
            </a:r>
            <a:r>
              <a:rPr lang="nl-BE" dirty="0" err="1"/>
              <a:t>adds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complexity</a:t>
            </a:r>
            <a:endParaRPr lang="nl-BE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B215C0-A4EE-4FB0-9149-4D402527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 anchor="b" anchorCtr="0"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B90C1F-CAFB-4EB9-A3F4-598CC977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4F6B3F-96E0-4E2D-9903-33CCF61C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7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Context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There</a:t>
            </a:r>
            <a:r>
              <a:rPr lang="nl-BE" dirty="0"/>
              <a:t> is awareness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is a </a:t>
            </a:r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thing</a:t>
            </a:r>
            <a:r>
              <a:rPr lang="nl-BE" dirty="0"/>
              <a:t>: data-</a:t>
            </a:r>
            <a:r>
              <a:rPr lang="nl-BE" dirty="0" err="1"/>
              <a:t>driven</a:t>
            </a:r>
            <a:r>
              <a:rPr lang="nl-BE" dirty="0"/>
              <a:t> policymaking is a top priority in </a:t>
            </a:r>
            <a:r>
              <a:rPr lang="nl-BE" dirty="0" err="1"/>
              <a:t>all</a:t>
            </a:r>
            <a:r>
              <a:rPr lang="nl-BE" dirty="0"/>
              <a:t> official policy papers</a:t>
            </a:r>
          </a:p>
          <a:p>
            <a:r>
              <a:rPr lang="nl-BE" dirty="0"/>
              <a:t>But </a:t>
            </a:r>
            <a:r>
              <a:rPr lang="nl-BE" dirty="0" err="1"/>
              <a:t>the</a:t>
            </a:r>
            <a:r>
              <a:rPr lang="nl-BE" dirty="0"/>
              <a:t> pace of change is </a:t>
            </a:r>
            <a:r>
              <a:rPr lang="nl-BE" dirty="0" err="1"/>
              <a:t>too</a:t>
            </a:r>
            <a:r>
              <a:rPr lang="nl-BE" dirty="0"/>
              <a:t> slow</a:t>
            </a:r>
          </a:p>
          <a:p>
            <a:r>
              <a:rPr lang="nl-BE" dirty="0"/>
              <a:t>The </a:t>
            </a:r>
            <a:r>
              <a:rPr lang="nl-BE" dirty="0" err="1"/>
              <a:t>Socio-Economic</a:t>
            </a:r>
            <a:r>
              <a:rPr lang="nl-BE" dirty="0"/>
              <a:t> Council of </a:t>
            </a:r>
            <a:r>
              <a:rPr lang="nl-BE" dirty="0" err="1"/>
              <a:t>Flanders</a:t>
            </a:r>
            <a:r>
              <a:rPr lang="nl-BE" dirty="0"/>
              <a:t> (SERV) </a:t>
            </a:r>
            <a:r>
              <a:rPr lang="nl-BE" dirty="0" err="1"/>
              <a:t>and</a:t>
            </a:r>
            <a:r>
              <a:rPr lang="nl-BE" dirty="0"/>
              <a:t> VLIR </a:t>
            </a:r>
            <a:r>
              <a:rPr lang="nl-BE" dirty="0" err="1"/>
              <a:t>decided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join</a:t>
            </a:r>
            <a:r>
              <a:rPr lang="nl-BE" dirty="0"/>
              <a:t> </a:t>
            </a:r>
            <a:r>
              <a:rPr lang="nl-BE" dirty="0" err="1"/>
              <a:t>forces</a:t>
            </a:r>
            <a:r>
              <a:rPr lang="nl-BE" dirty="0"/>
              <a:t> in </a:t>
            </a:r>
            <a:r>
              <a:rPr lang="nl-BE" dirty="0" err="1"/>
              <a:t>formulating</a:t>
            </a:r>
            <a:r>
              <a:rPr lang="nl-BE" dirty="0"/>
              <a:t> </a:t>
            </a:r>
            <a:r>
              <a:rPr lang="nl-BE" dirty="0" err="1"/>
              <a:t>recommendations</a:t>
            </a:r>
            <a:r>
              <a:rPr lang="nl-BE" dirty="0"/>
              <a:t>, </a:t>
            </a:r>
            <a:r>
              <a:rPr lang="nl-BE" dirty="0" err="1"/>
              <a:t>inspired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thematic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labour</a:t>
            </a:r>
            <a:r>
              <a:rPr lang="nl-BE" dirty="0"/>
              <a:t> market </a:t>
            </a:r>
            <a:r>
              <a:rPr lang="nl-BE" dirty="0" err="1"/>
              <a:t>and</a:t>
            </a:r>
            <a:r>
              <a:rPr lang="nl-BE" dirty="0"/>
              <a:t> health policy data</a:t>
            </a:r>
          </a:p>
          <a:p>
            <a:pPr lvl="1"/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B215C0-A4EE-4FB0-9149-4D402527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 anchor="b" anchorCtr="0"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B90C1F-CAFB-4EB9-A3F4-598CC977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4F6B3F-96E0-4E2D-9903-33CCF61C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0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Box - </a:t>
            </a:r>
            <a:r>
              <a:rPr lang="nl-BE" dirty="0" err="1"/>
              <a:t>labour</a:t>
            </a:r>
            <a:r>
              <a:rPr lang="nl-BE" dirty="0"/>
              <a:t> market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The Labour Market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Protection</a:t>
            </a:r>
            <a:r>
              <a:rPr lang="nl-BE" dirty="0"/>
              <a:t> Datawarehouse (DWH AM&amp;SB) is a </a:t>
            </a:r>
            <a:r>
              <a:rPr lang="nl-BE" dirty="0" err="1"/>
              <a:t>key</a:t>
            </a:r>
            <a:r>
              <a:rPr lang="nl-BE" dirty="0"/>
              <a:t> database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labour</a:t>
            </a:r>
            <a:r>
              <a:rPr lang="nl-BE" dirty="0"/>
              <a:t> market policy research. </a:t>
            </a:r>
            <a:r>
              <a:rPr lang="nl-BE" dirty="0" err="1"/>
              <a:t>However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availability of data </a:t>
            </a:r>
            <a:r>
              <a:rPr lang="nl-BE" dirty="0" err="1"/>
              <a:t>comes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a </a:t>
            </a:r>
            <a:r>
              <a:rPr lang="nl-BE" dirty="0" err="1"/>
              <a:t>serious</a:t>
            </a:r>
            <a:r>
              <a:rPr lang="nl-BE" dirty="0"/>
              <a:t> delay (up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three</a:t>
            </a:r>
            <a:r>
              <a:rPr lang="nl-BE" dirty="0"/>
              <a:t> </a:t>
            </a:r>
            <a:r>
              <a:rPr lang="nl-BE" dirty="0" err="1"/>
              <a:t>years</a:t>
            </a:r>
            <a:r>
              <a:rPr lang="nl-BE" dirty="0"/>
              <a:t>), </a:t>
            </a:r>
            <a:r>
              <a:rPr lang="nl-BE" dirty="0" err="1"/>
              <a:t>reducing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address</a:t>
            </a:r>
            <a:r>
              <a:rPr lang="nl-BE" dirty="0"/>
              <a:t> </a:t>
            </a:r>
            <a:r>
              <a:rPr lang="nl-BE" dirty="0" err="1"/>
              <a:t>current</a:t>
            </a:r>
            <a:r>
              <a:rPr lang="nl-BE" dirty="0"/>
              <a:t> policy </a:t>
            </a:r>
            <a:r>
              <a:rPr lang="nl-BE" dirty="0" err="1"/>
              <a:t>needs</a:t>
            </a:r>
            <a:r>
              <a:rPr lang="nl-BE" dirty="0"/>
              <a:t>. </a:t>
            </a:r>
          </a:p>
          <a:p>
            <a:r>
              <a:rPr lang="nl-BE" dirty="0" err="1"/>
              <a:t>Regional</a:t>
            </a:r>
            <a:r>
              <a:rPr lang="nl-BE" dirty="0"/>
              <a:t> </a:t>
            </a:r>
            <a:r>
              <a:rPr lang="nl-BE" dirty="0" err="1"/>
              <a:t>differences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datasets in </a:t>
            </a:r>
            <a:r>
              <a:rPr lang="nl-BE" dirty="0" err="1"/>
              <a:t>Flanders</a:t>
            </a:r>
            <a:r>
              <a:rPr lang="nl-BE" dirty="0"/>
              <a:t>, Brussels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Wallonia</a:t>
            </a:r>
            <a:r>
              <a:rPr lang="nl-BE" dirty="0"/>
              <a:t> </a:t>
            </a:r>
            <a:r>
              <a:rPr lang="nl-BE" dirty="0" err="1"/>
              <a:t>impede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apply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European or </a:t>
            </a:r>
            <a:r>
              <a:rPr lang="nl-BE" dirty="0" err="1"/>
              <a:t>international</a:t>
            </a:r>
            <a:r>
              <a:rPr lang="nl-BE" dirty="0"/>
              <a:t> research </a:t>
            </a:r>
            <a:r>
              <a:rPr lang="nl-BE" dirty="0" err="1"/>
              <a:t>grants</a:t>
            </a:r>
            <a:r>
              <a:rPr lang="nl-BE" dirty="0"/>
              <a:t> on country-</a:t>
            </a:r>
            <a:r>
              <a:rPr lang="nl-BE" dirty="0" err="1"/>
              <a:t>wide</a:t>
            </a:r>
            <a:r>
              <a:rPr lang="nl-BE" dirty="0"/>
              <a:t> </a:t>
            </a:r>
            <a:r>
              <a:rPr lang="nl-BE" dirty="0" err="1"/>
              <a:t>comparative</a:t>
            </a:r>
            <a:r>
              <a:rPr lang="nl-BE" dirty="0"/>
              <a:t> topics.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2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Box – health policy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covid-19 crisis, privacy </a:t>
            </a:r>
            <a:r>
              <a:rPr lang="nl-BE" dirty="0" err="1"/>
              <a:t>rules</a:t>
            </a:r>
            <a:r>
              <a:rPr lang="nl-BE" dirty="0"/>
              <a:t>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invoked</a:t>
            </a:r>
            <a:r>
              <a:rPr lang="nl-BE" dirty="0"/>
              <a:t> as </a:t>
            </a:r>
            <a:r>
              <a:rPr lang="nl-BE" dirty="0" err="1"/>
              <a:t>an</a:t>
            </a:r>
            <a:r>
              <a:rPr lang="nl-BE" dirty="0"/>
              <a:t> argument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share data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number</a:t>
            </a:r>
            <a:r>
              <a:rPr lang="nl-BE" dirty="0"/>
              <a:t> of </a:t>
            </a:r>
            <a:r>
              <a:rPr lang="nl-BE" dirty="0" err="1"/>
              <a:t>contaminations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floor.</a:t>
            </a:r>
          </a:p>
          <a:p>
            <a:r>
              <a:rPr lang="nl-BE" dirty="0"/>
              <a:t>The </a:t>
            </a:r>
            <a:r>
              <a:rPr lang="nl-BE" dirty="0" err="1"/>
              <a:t>fragmentation</a:t>
            </a:r>
            <a:r>
              <a:rPr lang="nl-BE" dirty="0"/>
              <a:t> of health data </a:t>
            </a:r>
            <a:r>
              <a:rPr lang="nl-BE" dirty="0" err="1"/>
              <a:t>between</a:t>
            </a:r>
            <a:r>
              <a:rPr lang="nl-BE" dirty="0"/>
              <a:t> different </a:t>
            </a:r>
            <a:r>
              <a:rPr lang="nl-BE" dirty="0" err="1"/>
              <a:t>layers</a:t>
            </a:r>
            <a:r>
              <a:rPr lang="nl-BE" dirty="0"/>
              <a:t> of </a:t>
            </a:r>
            <a:r>
              <a:rPr lang="nl-BE" dirty="0" err="1"/>
              <a:t>government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refusal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share data </a:t>
            </a:r>
            <a:r>
              <a:rPr lang="nl-BE" dirty="0" err="1"/>
              <a:t>between</a:t>
            </a:r>
            <a:r>
              <a:rPr lang="nl-BE" dirty="0"/>
              <a:t> actors </a:t>
            </a:r>
            <a:r>
              <a:rPr lang="nl-BE" dirty="0" err="1"/>
              <a:t>caused</a:t>
            </a:r>
            <a:r>
              <a:rPr lang="nl-BE" dirty="0"/>
              <a:t> a </a:t>
            </a:r>
            <a:r>
              <a:rPr lang="nl-BE" dirty="0" err="1"/>
              <a:t>serious</a:t>
            </a:r>
            <a:r>
              <a:rPr lang="nl-BE" dirty="0"/>
              <a:t> </a:t>
            </a:r>
            <a:r>
              <a:rPr lang="nl-BE" dirty="0" err="1"/>
              <a:t>backlog</a:t>
            </a:r>
            <a:r>
              <a:rPr lang="nl-BE" dirty="0"/>
              <a:t> in monitoring </a:t>
            </a:r>
            <a:r>
              <a:rPr lang="nl-BE" dirty="0" err="1"/>
              <a:t>the</a:t>
            </a:r>
            <a:r>
              <a:rPr lang="nl-BE" dirty="0"/>
              <a:t> covid-19 crisis. </a:t>
            </a:r>
            <a:r>
              <a:rPr lang="nl-BE" dirty="0" err="1"/>
              <a:t>This</a:t>
            </a:r>
            <a:r>
              <a:rPr lang="nl-BE" dirty="0"/>
              <a:t> was </a:t>
            </a:r>
            <a:r>
              <a:rPr lang="nl-BE" dirty="0" err="1"/>
              <a:t>the</a:t>
            </a:r>
            <a:r>
              <a:rPr lang="nl-BE" dirty="0"/>
              <a:t> case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mortality</a:t>
            </a:r>
            <a:r>
              <a:rPr lang="nl-BE" dirty="0"/>
              <a:t> </a:t>
            </a:r>
            <a:r>
              <a:rPr lang="nl-BE" dirty="0" err="1"/>
              <a:t>statistics</a:t>
            </a:r>
            <a:r>
              <a:rPr lang="nl-BE" dirty="0"/>
              <a:t> in </a:t>
            </a:r>
            <a:r>
              <a:rPr lang="nl-BE" dirty="0" err="1"/>
              <a:t>hospitals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residential</a:t>
            </a:r>
            <a:r>
              <a:rPr lang="nl-BE" dirty="0"/>
              <a:t> care </a:t>
            </a:r>
            <a:r>
              <a:rPr lang="nl-BE" dirty="0" err="1"/>
              <a:t>centres</a:t>
            </a:r>
            <a:r>
              <a:rPr lang="nl-BE" dirty="0"/>
              <a:t>. It even led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extremely</a:t>
            </a:r>
            <a:r>
              <a:rPr lang="nl-BE" dirty="0"/>
              <a:t> </a:t>
            </a:r>
            <a:r>
              <a:rPr lang="nl-BE" dirty="0" err="1"/>
              <a:t>negative</a:t>
            </a:r>
            <a:r>
              <a:rPr lang="nl-BE" dirty="0"/>
              <a:t>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publicity</a:t>
            </a:r>
            <a:r>
              <a:rPr lang="nl-BE" dirty="0"/>
              <a:t>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91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FF7D-AA24-44FD-9007-6D3DCF7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34D4F-834F-414E-9928-372B9F83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85EC-FCFA-4FFA-B6AC-0DFFD08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0B3B0-258B-4B65-9B89-6443188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76D74-ADA0-42E4-BB82-7F6832E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BDBE43-DD86-4CF7-8950-3333A5173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" t="12068" r="2432" b="6182"/>
          <a:stretch/>
        </p:blipFill>
        <p:spPr>
          <a:xfrm>
            <a:off x="1300373" y="843378"/>
            <a:ext cx="9709337" cy="46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31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Aangepast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00B1AA"/>
      </a:accent6>
      <a:hlink>
        <a:srgbClr val="5F5F5F"/>
      </a:hlink>
      <a:folHlink>
        <a:srgbClr val="919191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template ppt" id="{16838BAA-EEA2-4595-8310-EC79DE615452}" vid="{87C9E70E-801C-4660-BDE0-B6D946014B78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Enhancing Inclusive Economic Growth</Template>
  <TotalTime>74</TotalTime>
  <Words>710</Words>
  <Application>Microsoft Office PowerPoint</Application>
  <PresentationFormat>Widescreen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Garamond</vt:lpstr>
      <vt:lpstr>Kantoorthema</vt:lpstr>
      <vt:lpstr>1_Kantoorthema</vt:lpstr>
      <vt:lpstr>PowerPoint Presentation</vt:lpstr>
      <vt:lpstr>PowerPoint Presentation</vt:lpstr>
      <vt:lpstr>PowerPoint Presentation</vt:lpstr>
      <vt:lpstr>Saving lives, saving money, saving time</vt:lpstr>
      <vt:lpstr>Context</vt:lpstr>
      <vt:lpstr>Context</vt:lpstr>
      <vt:lpstr>Box - labour market</vt:lpstr>
      <vt:lpstr>Box – health policy</vt:lpstr>
      <vt:lpstr>PowerPoint Presentation</vt:lpstr>
      <vt:lpstr>PowerPoint Presentation</vt:lpstr>
      <vt:lpstr>Recommendations</vt:lpstr>
      <vt:lpstr>Availability of high-quality data</vt:lpstr>
      <vt:lpstr>Findability and disclosure of data</vt:lpstr>
      <vt:lpstr>User-friendliness and ethical handling of data</vt:lpstr>
      <vt:lpstr>Mindset and governance</vt:lpstr>
      <vt:lpstr>Next steps</vt:lpstr>
      <vt:lpstr>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Youssef Ramadan</dc:creator>
  <cp:lastModifiedBy>Caterina Tognoni</cp:lastModifiedBy>
  <cp:revision>12</cp:revision>
  <dcterms:created xsi:type="dcterms:W3CDTF">2021-06-29T08:45:31Z</dcterms:created>
  <dcterms:modified xsi:type="dcterms:W3CDTF">2021-10-19T07:14:08Z</dcterms:modified>
</cp:coreProperties>
</file>